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81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346" r:id="rId9"/>
    <p:sldId id="272" r:id="rId10"/>
    <p:sldId id="315" r:id="rId11"/>
    <p:sldId id="259" r:id="rId12"/>
    <p:sldId id="318" r:id="rId13"/>
    <p:sldId id="322" r:id="rId14"/>
    <p:sldId id="319" r:id="rId15"/>
    <p:sldId id="321" r:id="rId16"/>
    <p:sldId id="324" r:id="rId17"/>
    <p:sldId id="323" r:id="rId18"/>
    <p:sldId id="325" r:id="rId19"/>
    <p:sldId id="326" r:id="rId20"/>
    <p:sldId id="349" r:id="rId21"/>
    <p:sldId id="340" r:id="rId22"/>
    <p:sldId id="262" r:id="rId23"/>
    <p:sldId id="360" r:id="rId24"/>
    <p:sldId id="358" r:id="rId25"/>
    <p:sldId id="347" r:id="rId26"/>
    <p:sldId id="348" r:id="rId27"/>
    <p:sldId id="357" r:id="rId28"/>
    <p:sldId id="354" r:id="rId29"/>
    <p:sldId id="356" r:id="rId30"/>
    <p:sldId id="265" r:id="rId31"/>
    <p:sldId id="266" r:id="rId32"/>
    <p:sldId id="267" r:id="rId33"/>
    <p:sldId id="362" r:id="rId34"/>
    <p:sldId id="363" r:id="rId35"/>
    <p:sldId id="364" r:id="rId36"/>
    <p:sldId id="365" r:id="rId37"/>
    <p:sldId id="268" r:id="rId38"/>
    <p:sldId id="361" r:id="rId39"/>
    <p:sldId id="369" r:id="rId40"/>
    <p:sldId id="286" r:id="rId41"/>
    <p:sldId id="374" r:id="rId42"/>
    <p:sldId id="373" r:id="rId43"/>
    <p:sldId id="294" r:id="rId44"/>
    <p:sldId id="359" r:id="rId45"/>
    <p:sldId id="297" r:id="rId46"/>
    <p:sldId id="371" r:id="rId47"/>
    <p:sldId id="372" r:id="rId48"/>
    <p:sldId id="296" r:id="rId49"/>
    <p:sldId id="284" r:id="rId50"/>
    <p:sldId id="285" r:id="rId51"/>
    <p:sldId id="327" r:id="rId52"/>
    <p:sldId id="328" r:id="rId53"/>
    <p:sldId id="332" r:id="rId54"/>
    <p:sldId id="330" r:id="rId55"/>
    <p:sldId id="335" r:id="rId56"/>
    <p:sldId id="334" r:id="rId57"/>
    <p:sldId id="337" r:id="rId58"/>
    <p:sldId id="333" r:id="rId59"/>
    <p:sldId id="338" r:id="rId60"/>
    <p:sldId id="341" r:id="rId61"/>
    <p:sldId id="339" r:id="rId62"/>
    <p:sldId id="342" r:id="rId63"/>
    <p:sldId id="353" r:id="rId64"/>
    <p:sldId id="344" r:id="rId65"/>
    <p:sldId id="351" r:id="rId66"/>
    <p:sldId id="280" r:id="rId67"/>
    <p:sldId id="376" r:id="rId68"/>
    <p:sldId id="309" r:id="rId69"/>
    <p:sldId id="370" r:id="rId70"/>
    <p:sldId id="306" r:id="rId71"/>
    <p:sldId id="375" r:id="rId72"/>
    <p:sldId id="308" r:id="rId73"/>
    <p:sldId id="302" r:id="rId74"/>
    <p:sldId id="310" r:id="rId75"/>
    <p:sldId id="313" r:id="rId76"/>
    <p:sldId id="312" r:id="rId77"/>
    <p:sldId id="350" r:id="rId78"/>
    <p:sldId id="311" r:id="rId79"/>
    <p:sldId id="35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346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19"/>
            <p14:sldId id="321"/>
            <p14:sldId id="324"/>
            <p14:sldId id="323"/>
            <p14:sldId id="325"/>
            <p14:sldId id="326"/>
            <p14:sldId id="349"/>
            <p14:sldId id="340"/>
          </p14:sldIdLst>
        </p14:section>
        <p14:section name="Verification" id="{E5B5DCDE-CFA4-1947-BCC8-3F053BF92780}">
          <p14:sldIdLst>
            <p14:sldId id="262"/>
            <p14:sldId id="360"/>
            <p14:sldId id="358"/>
            <p14:sldId id="347"/>
            <p14:sldId id="348"/>
            <p14:sldId id="357"/>
            <p14:sldId id="354"/>
            <p14:sldId id="356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362"/>
            <p14:sldId id="363"/>
            <p14:sldId id="364"/>
            <p14:sldId id="365"/>
            <p14:sldId id="268"/>
          </p14:sldIdLst>
        </p14:section>
        <p14:section name="GPU Implementation" id="{C0975B0F-94EF-1242-8DA7-61C6C2F07E66}">
          <p14:sldIdLst>
            <p14:sldId id="361"/>
            <p14:sldId id="369"/>
            <p14:sldId id="286"/>
            <p14:sldId id="374"/>
            <p14:sldId id="373"/>
            <p14:sldId id="294"/>
            <p14:sldId id="359"/>
            <p14:sldId id="297"/>
            <p14:sldId id="371"/>
            <p14:sldId id="372"/>
            <p14:sldId id="296"/>
            <p14:sldId id="284"/>
            <p14:sldId id="285"/>
          </p14:sldIdLst>
        </p14:section>
        <p14:section name="Multi-CPU" id="{0C134014-93F2-B943-9C84-F23FB5D45220}">
          <p14:sldIdLst>
            <p14:sldId id="327"/>
            <p14:sldId id="328"/>
            <p14:sldId id="332"/>
            <p14:sldId id="330"/>
            <p14:sldId id="335"/>
            <p14:sldId id="334"/>
            <p14:sldId id="337"/>
            <p14:sldId id="333"/>
            <p14:sldId id="338"/>
            <p14:sldId id="341"/>
            <p14:sldId id="339"/>
          </p14:sldIdLst>
        </p14:section>
        <p14:section name="Multi-GPU" id="{D1C82862-DF1F-5841-A9A1-586768E2ACA3}">
          <p14:sldIdLst>
            <p14:sldId id="342"/>
            <p14:sldId id="353"/>
            <p14:sldId id="344"/>
            <p14:sldId id="351"/>
          </p14:sldIdLst>
        </p14:section>
        <p14:section name="Conclusions" id="{4879C406-2440-4341-B97F-61BD3A31C3AC}">
          <p14:sldIdLst>
            <p14:sldId id="280"/>
            <p14:sldId id="376"/>
            <p14:sldId id="309"/>
            <p14:sldId id="370"/>
            <p14:sldId id="306"/>
            <p14:sldId id="375"/>
            <p14:sldId id="308"/>
            <p14:sldId id="302"/>
            <p14:sldId id="310"/>
            <p14:sldId id="313"/>
            <p14:sldId id="312"/>
            <p14:sldId id="350"/>
            <p14:sldId id="311"/>
            <p14:sldId id="35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4" autoAdjust="0"/>
    <p:restoredTop sz="84946" autoAdjust="0"/>
  </p:normalViewPr>
  <p:slideViewPr>
    <p:cSldViewPr snapToGrid="0" snapToObjects="1">
      <p:cViewPr>
        <p:scale>
          <a:sx n="85" d="100"/>
          <a:sy n="85" d="100"/>
        </p:scale>
        <p:origin x="-1168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2-way fat-tree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 cores is a leaf and</a:t>
            </a:r>
            <a:r>
              <a:rPr lang="en-US" baseline="0" dirty="0" smtClean="0"/>
              <a:t> </a:t>
            </a:r>
            <a:r>
              <a:rPr lang="en-US" dirty="0" smtClean="0"/>
              <a:t>communicate via shared memory.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Groups of 16 nodes connect via QDR </a:t>
            </a:r>
            <a:r>
              <a:rPr lang="en-US" dirty="0" err="1" smtClean="0"/>
              <a:t>InfiniBand</a:t>
            </a:r>
            <a:r>
              <a:rPr lang="en-US" dirty="0" smtClean="0"/>
              <a:t> to \</a:t>
            </a:r>
            <a:r>
              <a:rPr lang="en-US" dirty="0" err="1" smtClean="0"/>
              <a:t>emph</a:t>
            </a:r>
            <a:r>
              <a:rPr lang="en-US" dirty="0" smtClean="0"/>
              <a:t>{leaf switches} at the second level of the tree.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leaf switches are in turn connected to two director nodes via 4x QDR </a:t>
            </a:r>
            <a:r>
              <a:rPr lang="en-US" dirty="0" err="1" smtClean="0"/>
              <a:t>InfiniBand</a:t>
            </a:r>
            <a:r>
              <a:rPr lang="en-US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topology exhibits 8:1 contention between nodes of the same leaf and additional 2:1 contention between leaf switches \cite{</a:t>
            </a:r>
            <a:r>
              <a:rPr lang="en-US" dirty="0" err="1" smtClean="0"/>
              <a:t>ItascaTuning</a:t>
            </a:r>
            <a:r>
              <a:rPr lang="en-US" dirty="0" smtClean="0"/>
              <a:t>}.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implementation of RBF-FD does not detect or adjust to network topology, so network contention may inflate communication times. Tuning for the network topology is reserved for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6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Latitude</a:t>
            </a:r>
            <a:r>
              <a:rPr lang="en-US" baseline="0" dirty="0" smtClean="0"/>
              <a:t> longitude (theta lambda)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9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</a:t>
            </a:r>
            <a:r>
              <a:rPr lang="en-US" dirty="0" smtClean="0"/>
              <a:t>NVidia support for </a:t>
            </a:r>
            <a:r>
              <a:rPr lang="en-US" dirty="0" err="1" smtClean="0"/>
              <a:t>OpenCL</a:t>
            </a:r>
            <a:r>
              <a:rPr lang="en-US" dirty="0" smtClean="0"/>
              <a:t> is lacking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Relationship Id="rId3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png"/><Relationship Id="rId5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Relationship Id="rId3" Type="http://schemas.openxmlformats.org/officeDocument/2006/relationships/image" Target="../media/image8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emf"/><Relationship Id="rId6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viennacl.sf.net" TargetMode="External"/><Relationship Id="rId4" Type="http://schemas.openxmlformats.org/officeDocument/2006/relationships/hyperlink" Target="https://code.google.com/p/cusp-library/" TargetMode="External"/><Relationship Id="rId5" Type="http://schemas.openxmlformats.org/officeDocument/2006/relationships/hyperlink" Target="http://www.boost.org/" TargetMode="External"/><Relationship Id="rId6" Type="http://schemas.openxmlformats.org/officeDocument/2006/relationships/hyperlink" Target="http://cs.umn.edu/~metis/" TargetMode="External"/><Relationship Id="rId7" Type="http://schemas.openxmlformats.org/officeDocument/2006/relationships/hyperlink" Target="http://mpi-forum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rma.sf.ne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390588"/>
            <a:ext cx="330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</a:t>
            </a:r>
            <a:r>
              <a:rPr lang="en-US" dirty="0" smtClean="0"/>
              <a:t>)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Stencils?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</a:t>
            </a:r>
            <a:r>
              <a:rPr lang="en-US" dirty="0" smtClean="0"/>
              <a:t>Matrix (DM)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-</a:t>
            </a:r>
            <a:r>
              <a:rPr lang="en-US" dirty="0" err="1" smtClean="0"/>
              <a:t>nonzeros</a:t>
            </a:r>
            <a:r>
              <a:rPr lang="en-US" dirty="0" smtClean="0"/>
              <a:t> </a:t>
            </a:r>
            <a:r>
              <a:rPr lang="en-US" dirty="0" smtClean="0"/>
              <a:t>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Sphere Test Grids </a:t>
            </a:r>
            <a:endParaRPr lang="en-US" dirty="0"/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67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Solve hyperbolic equations with DMs of the form: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Apply </a:t>
            </a:r>
            <a:r>
              <a:rPr lang="en-US" dirty="0" err="1" smtClean="0"/>
              <a:t>hyperviscosity</a:t>
            </a:r>
            <a:r>
              <a:rPr lang="en-US" dirty="0" smtClean="0"/>
              <a:t>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Lehto</a:t>
            </a:r>
            <a:r>
              <a:rPr lang="en-US" dirty="0" smtClean="0"/>
              <a:t>, 2011) to filter spurious </a:t>
            </a:r>
            <a:r>
              <a:rPr lang="en-US" dirty="0" err="1" smtClean="0"/>
              <a:t>eigenmodes</a:t>
            </a:r>
            <a:endParaRPr lang="en-US" dirty="0" smtClean="0"/>
          </a:p>
          <a:p>
            <a:pPr lvl="1"/>
            <a:r>
              <a:rPr lang="en-US" dirty="0" smtClean="0"/>
              <a:t>Operator: </a:t>
            </a:r>
          </a:p>
          <a:p>
            <a:pPr lvl="1"/>
            <a:r>
              <a:rPr lang="en-US" dirty="0" smtClean="0"/>
              <a:t>Applied as: </a:t>
            </a:r>
            <a:endParaRPr lang="en-US" dirty="0"/>
          </a:p>
          <a:p>
            <a:pPr lvl="1"/>
            <a:r>
              <a:rPr lang="en-US" dirty="0" smtClean="0"/>
              <a:t>With scaling:   </a:t>
            </a:r>
            <a:endParaRPr lang="en-US" dirty="0" smtClean="0"/>
          </a:p>
          <a:p>
            <a:r>
              <a:rPr lang="en-US" dirty="0" smtClean="0"/>
              <a:t>Tuned </a:t>
            </a:r>
            <a:r>
              <a:rPr lang="en-US" dirty="0" err="1" smtClean="0"/>
              <a:t>hyperviscosity</a:t>
            </a:r>
            <a:r>
              <a:rPr lang="en-US" dirty="0" smtClean="0"/>
              <a:t> parameters are based on trial and error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9" y="2028265"/>
            <a:ext cx="2834217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59" y="3827124"/>
            <a:ext cx="2772797" cy="590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875" y="4243290"/>
            <a:ext cx="1886292" cy="72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420" y="4826000"/>
            <a:ext cx="2550335" cy="4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Parameter</a:t>
            </a:r>
            <a:endParaRPr lang="en-US" dirty="0"/>
          </a:p>
        </p:txBody>
      </p:sp>
      <p:pic>
        <p:nvPicPr>
          <p:cNvPr id="6" name="Picture 5" descr="labeled_contour_n8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70" y="2853766"/>
            <a:ext cx="5121029" cy="3660588"/>
          </a:xfrm>
          <a:prstGeom prst="rect">
            <a:avLst/>
          </a:prstGeom>
        </p:spPr>
      </p:pic>
      <p:pic>
        <p:nvPicPr>
          <p:cNvPr id="7" name="Picture 6" descr="labeled_contour_n4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5" y="1770529"/>
            <a:ext cx="4817950" cy="344394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9" y="1725705"/>
            <a:ext cx="3412191" cy="941294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9" y="5280771"/>
            <a:ext cx="1932945" cy="74892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9" y="6109200"/>
            <a:ext cx="2381623" cy="2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6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39446"/>
          </a:xfrm>
        </p:spPr>
        <p:txBody>
          <a:bodyPr/>
          <a:lstStyle/>
          <a:p>
            <a:r>
              <a:rPr lang="en-US" dirty="0" smtClean="0"/>
              <a:t>Purpose: Spin a fluid into two diametrically opposed but stationary vortices.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Solve with Method of Lines: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95" y="2540000"/>
            <a:ext cx="2772417" cy="998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495" y="3538070"/>
            <a:ext cx="2611717" cy="687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801" y="5133789"/>
            <a:ext cx="4714793" cy="6633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71" y="448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8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293"/>
          <a:stretch/>
        </p:blipFill>
        <p:spPr>
          <a:xfrm>
            <a:off x="1583551" y="1250574"/>
            <a:ext cx="6007100" cy="2678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63677"/>
            <a:ext cx="4486362" cy="169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085"/>
          <a:stretch/>
        </p:blipFill>
        <p:spPr>
          <a:xfrm>
            <a:off x="3674783" y="4045324"/>
            <a:ext cx="6007100" cy="26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89" y="4204836"/>
            <a:ext cx="5271734" cy="2525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3" y="1289289"/>
            <a:ext cx="6101976" cy="3094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Convergence (Vortex Roll-Up)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10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Advection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</a:t>
            </a:r>
            <a:r>
              <a:rPr lang="en-US" dirty="0" err="1" smtClean="0"/>
              <a:t>advect</a:t>
            </a:r>
            <a:r>
              <a:rPr lang="en-US" dirty="0" smtClean="0"/>
              <a:t> a solid body around the sphere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Method of Lines with two DMs intentionally separated*: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22" y="3446761"/>
            <a:ext cx="4687701" cy="965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11" y="2415617"/>
            <a:ext cx="4242384" cy="1075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93" y="5228198"/>
            <a:ext cx="5892425" cy="942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1059" y="6344628"/>
            <a:ext cx="627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See appendix for discussion on avoiding pole singularities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0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495300"/>
            <a:ext cx="3467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and Convergence of Cosine Bell Advection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257002"/>
            <a:ext cx="4350975" cy="1584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402"/>
            <a:ext cx="5613400" cy="276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084" y="3212354"/>
            <a:ext cx="3690916" cy="3298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3894" y="2932668"/>
            <a:ext cx="171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revolutions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introduce a new stencil query to the RBF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pic>
        <p:nvPicPr>
          <p:cNvPr id="5" name="Picture 4" descr="kdTre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8164899" cy="27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Orderings</a:t>
            </a:r>
            <a:endParaRPr lang="en-US" dirty="0"/>
          </a:p>
        </p:txBody>
      </p:sp>
      <p:pic>
        <p:nvPicPr>
          <p:cNvPr id="5" name="Picture 4" descr="node_orde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1488402"/>
            <a:ext cx="709574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dm_node_orderings_md4096_n31_hn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9" y="567765"/>
            <a:ext cx="7870909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4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y_regulargrid_N18d3_n31_hn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7" y="472402"/>
            <a:ext cx="7759256" cy="5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</a:t>
            </a:r>
            <a:r>
              <a:rPr lang="en-US" dirty="0" smtClean="0"/>
              <a:t>Model (Williams et al. 2009)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4353"/>
            <a:ext cx="8229600" cy="1210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roofline model predicts MAXIMUM possible performance </a:t>
            </a:r>
            <a:r>
              <a:rPr lang="en-US" dirty="0" smtClean="0"/>
              <a:t>on the hardware.</a:t>
            </a:r>
            <a:endParaRPr lang="en-US" dirty="0" smtClean="0"/>
          </a:p>
          <a:p>
            <a:r>
              <a:rPr lang="en-US" dirty="0" smtClean="0"/>
              <a:t>RBF-FD </a:t>
            </a:r>
            <a:r>
              <a:rPr lang="en-US" dirty="0" err="1" smtClean="0"/>
              <a:t>SpMV</a:t>
            </a:r>
            <a:r>
              <a:rPr lang="en-US" dirty="0" smtClean="0"/>
              <a:t> </a:t>
            </a:r>
            <a:r>
              <a:rPr lang="en-US" dirty="0" smtClean="0"/>
              <a:t>is only </a:t>
            </a:r>
            <a:r>
              <a:rPr lang="en-US" dirty="0" smtClean="0"/>
              <a:t>1/8 </a:t>
            </a:r>
            <a:r>
              <a:rPr lang="en-US" dirty="0" err="1" smtClean="0"/>
              <a:t>FLOPs:bytes</a:t>
            </a:r>
            <a:r>
              <a:rPr lang="en-US" dirty="0" smtClean="0"/>
              <a:t> (double precision)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1" y="1488402"/>
            <a:ext cx="7640620" cy="35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0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Comparison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Fermi M2070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Kepler</a:t>
            </a:r>
            <a:r>
              <a:rPr lang="en-US" dirty="0" smtClean="0"/>
              <a:t> K20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7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RK4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time-scheme: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Reusable kernels called as: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82" y="2297205"/>
            <a:ext cx="4795371" cy="2464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906" y="5360893"/>
            <a:ext cx="4886254" cy="112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Thread per Stencil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3263453" cy="4526280"/>
          </a:xfrm>
        </p:spPr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All stencils have the same number of operations (perfect concurrency)</a:t>
            </a:r>
          </a:p>
          <a:p>
            <a:r>
              <a:rPr lang="en-US" dirty="0" smtClean="0"/>
              <a:t>Cons: </a:t>
            </a:r>
          </a:p>
          <a:p>
            <a:pPr lvl="1"/>
            <a:r>
              <a:rPr lang="en-US" dirty="0" smtClean="0"/>
              <a:t>Threads may access disparate areas of memory</a:t>
            </a:r>
          </a:p>
          <a:p>
            <a:pPr lvl="1"/>
            <a:r>
              <a:rPr lang="en-US" dirty="0" smtClean="0"/>
              <a:t>Large stencils </a:t>
            </a:r>
          </a:p>
          <a:p>
            <a:pPr lvl="1"/>
            <a:endParaRPr lang="en-US" dirty="0"/>
          </a:p>
        </p:txBody>
      </p:sp>
      <p:pic>
        <p:nvPicPr>
          <p:cNvPr id="4" name="Picture 3" descr="oneThread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13" y="1609712"/>
            <a:ext cx="5281705" cy="45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1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Warp per Stencil</a:t>
            </a:r>
            <a:endParaRPr lang="en-US" dirty="0"/>
          </a:p>
        </p:txBody>
      </p:sp>
      <p:pic>
        <p:nvPicPr>
          <p:cNvPr id="4" name="Picture 3" descr="one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3176"/>
            <a:ext cx="4662129" cy="40640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5423347" y="1733176"/>
            <a:ext cx="3263453" cy="45262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GPU operates in warps, so memory loads are shared</a:t>
            </a:r>
          </a:p>
          <a:p>
            <a:r>
              <a:rPr lang="en-US" dirty="0" smtClean="0"/>
              <a:t>Cons: </a:t>
            </a:r>
          </a:p>
          <a:p>
            <a:pPr lvl="1"/>
            <a:r>
              <a:rPr lang="en-US" dirty="0" smtClean="0"/>
              <a:t>Only 32 threads queued per stencil on single multiprocessor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 Performance </a:t>
            </a:r>
            <a:r>
              <a:rPr lang="en-US" dirty="0" smtClean="0"/>
              <a:t>(</a:t>
            </a:r>
            <a:r>
              <a:rPr lang="en-US" dirty="0" err="1" smtClean="0"/>
              <a:t>Keeneland</a:t>
            </a:r>
            <a:r>
              <a:rPr lang="en-US" dirty="0" smtClean="0"/>
              <a:t> M2070)</a:t>
            </a:r>
            <a:endParaRPr lang="en-US" dirty="0"/>
          </a:p>
        </p:txBody>
      </p:sp>
      <p:pic>
        <p:nvPicPr>
          <p:cNvPr id="5" name="Picture 4" descr="gflops_gpu_1proc_one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9" y="2285999"/>
            <a:ext cx="4433631" cy="3690470"/>
          </a:xfrm>
          <a:prstGeom prst="rect">
            <a:avLst/>
          </a:prstGeom>
        </p:spPr>
      </p:pic>
      <p:pic>
        <p:nvPicPr>
          <p:cNvPr id="6" name="Picture 5" descr="gflops_gpu_1proc_oneThreadPerStenci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999"/>
            <a:ext cx="4484946" cy="36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ViennaCL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86748"/>
            <a:ext cx="8229600" cy="24276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Started assisting on the </a:t>
            </a:r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project (Summer 2010)</a:t>
            </a:r>
          </a:p>
          <a:p>
            <a:pPr lvl="1"/>
            <a:r>
              <a:rPr lang="en-US" dirty="0" smtClean="0"/>
              <a:t>Extensions for rectangular matrices, ILU0, distributed </a:t>
            </a:r>
            <a:r>
              <a:rPr lang="en-US" dirty="0" err="1" smtClean="0"/>
              <a:t>SpMV</a:t>
            </a:r>
            <a:r>
              <a:rPr lang="en-US" dirty="0" smtClean="0"/>
              <a:t> + GMRES</a:t>
            </a:r>
          </a:p>
          <a:p>
            <a:pPr lvl="1"/>
            <a:r>
              <a:rPr lang="en-US" dirty="0" smtClean="0"/>
              <a:t>Integrated into RBF-FD code</a:t>
            </a:r>
          </a:p>
          <a:p>
            <a:pPr lvl="1"/>
            <a:r>
              <a:rPr lang="en-US" dirty="0" smtClean="0"/>
              <a:t>Benefit from existing optimizations for </a:t>
            </a:r>
            <a:r>
              <a:rPr lang="en-US" dirty="0" err="1" smtClean="0"/>
              <a:t>SpMV</a:t>
            </a:r>
            <a:r>
              <a:rPr lang="en-US" dirty="0" smtClean="0"/>
              <a:t> (formats)</a:t>
            </a:r>
            <a:endParaRPr lang="en-US" dirty="0"/>
          </a:p>
        </p:txBody>
      </p:sp>
      <p:pic>
        <p:nvPicPr>
          <p:cNvPr id="4" name="Picture 3" descr="Screen Shot 2013-11-06 at 10.4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2" y="1628587"/>
            <a:ext cx="4579843" cy="2458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0354" y="1957294"/>
            <a:ext cx="185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Recently integrated into </a:t>
            </a:r>
            <a:r>
              <a:rPr lang="en-US" i="1" dirty="0" err="1" smtClean="0"/>
              <a:t>PETSc</a:t>
            </a:r>
            <a:r>
              <a:rPr lang="en-US" i="1" dirty="0" smtClean="0"/>
              <a:t>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093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</a:t>
            </a:r>
            <a:r>
              <a:rPr lang="en-US" dirty="0" smtClean="0"/>
              <a:t>(Sparse Storage)</a:t>
            </a:r>
            <a:endParaRPr lang="en-US" dirty="0"/>
          </a:p>
        </p:txBody>
      </p:sp>
      <p:pic>
        <p:nvPicPr>
          <p:cNvPr id="4" name="Picture 3" descr="SparseStor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1600201"/>
            <a:ext cx="6813176" cy="4951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8256" y="6017098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O(2*n*N)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8256" y="1721224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O(3*n*N)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597" y="4436322"/>
            <a:ext cx="15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O((2*n+1)*N)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GPU</a:t>
            </a:r>
            <a:endParaRPr lang="en-US" dirty="0"/>
          </a:p>
        </p:txBody>
      </p:sp>
      <p:pic>
        <p:nvPicPr>
          <p:cNvPr id="5" name="Picture 4" descr="gflops_cascade_k20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3338085"/>
            <a:ext cx="4577976" cy="3250974"/>
          </a:xfrm>
          <a:prstGeom prst="rect">
            <a:avLst/>
          </a:prstGeom>
        </p:spPr>
      </p:pic>
      <p:pic>
        <p:nvPicPr>
          <p:cNvPr id="6" name="Picture 5" descr="gflops_cascade_m2070_n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586860"/>
            <a:ext cx="4318000" cy="30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</a:t>
            </a:r>
            <a:r>
              <a:rPr lang="en-US" dirty="0" smtClean="0"/>
              <a:t>ELL GFLOP/sec on Single GPU</a:t>
            </a:r>
            <a:endParaRPr lang="en-US" dirty="0"/>
          </a:p>
        </p:txBody>
      </p:sp>
      <p:pic>
        <p:nvPicPr>
          <p:cNvPr id="4" name="Picture 3" descr="ell_comparison_cascade_m20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282784" cy="3042323"/>
          </a:xfrm>
          <a:prstGeom prst="rect">
            <a:avLst/>
          </a:prstGeom>
        </p:spPr>
      </p:pic>
      <p:pic>
        <p:nvPicPr>
          <p:cNvPr id="6" name="Picture 5" descr="ell_comparison_cascade_k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55" y="3300344"/>
            <a:ext cx="4432345" cy="31485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" y="5065059"/>
            <a:ext cx="321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Fermi and </a:t>
            </a:r>
            <a:r>
              <a:rPr lang="en-US" dirty="0" err="1" smtClean="0"/>
              <a:t>Kepler</a:t>
            </a:r>
            <a:r>
              <a:rPr lang="en-US" dirty="0" smtClean="0"/>
              <a:t> perform the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5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Future Work for GPU </a:t>
            </a:r>
            <a:r>
              <a:rPr lang="en-US" sz="4000" dirty="0" err="1" smtClean="0"/>
              <a:t>SpMV</a:t>
            </a:r>
            <a:r>
              <a:rPr lang="en-US" sz="4000" dirty="0" smtClean="0"/>
              <a:t> Performance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Formats</a:t>
            </a:r>
            <a:endParaRPr lang="en-US" dirty="0" smtClean="0"/>
          </a:p>
          <a:p>
            <a:pPr lvl="1"/>
            <a:r>
              <a:rPr lang="en-US" dirty="0" smtClean="0"/>
              <a:t>BELL</a:t>
            </a:r>
            <a:r>
              <a:rPr lang="en-US" dirty="0" smtClean="0"/>
              <a:t>, SELL, </a:t>
            </a:r>
            <a:r>
              <a:rPr lang="en-US" dirty="0" smtClean="0"/>
              <a:t>SBELL, etc.</a:t>
            </a:r>
            <a:endParaRPr lang="en-US" dirty="0" smtClean="0"/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</a:t>
            </a:r>
            <a:r>
              <a:rPr lang="en-US" dirty="0" smtClean="0"/>
              <a:t>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pic>
        <p:nvPicPr>
          <p:cNvPr id="4" name="Picture 3" descr="Screen Shot 2013-11-06 at 1.0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5946588" cy="52934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9412" y="1718235"/>
            <a:ext cx="1565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</a:p>
          <a:p>
            <a:r>
              <a:rPr lang="en-US" dirty="0" smtClean="0"/>
              <a:t>Beta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Data: Intel Phi</a:t>
            </a:r>
            <a:endParaRPr lang="en-US" dirty="0"/>
          </a:p>
        </p:txBody>
      </p:sp>
      <p:pic>
        <p:nvPicPr>
          <p:cNvPr id="4" name="Picture 3" descr="gflops_cascade_intel_phi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36" y="1749961"/>
            <a:ext cx="5677648" cy="40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pic>
        <p:nvPicPr>
          <p:cNvPr id="5" name="Picture 4" descr="weak_scaling_np4000_regular_alltoall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30823"/>
            <a:ext cx="5496689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321" y="1951922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(</a:t>
            </a:r>
            <a:r>
              <a:rPr lang="en-US" dirty="0" err="1" smtClean="0"/>
              <a:t>MPI_Alltoallv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9141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</a:t>
            </a:r>
            <a:r>
              <a:rPr lang="en-US" dirty="0" smtClean="0"/>
              <a:t>node</a:t>
            </a:r>
          </a:p>
          <a:p>
            <a:r>
              <a:rPr lang="en-US" dirty="0" smtClean="0"/>
              <a:t>N=160</a:t>
            </a:r>
            <a:r>
              <a:rPr lang="en-US" baseline="30000" dirty="0" smtClean="0"/>
              <a:t>3</a:t>
            </a:r>
            <a:r>
              <a:rPr lang="en-US" baseline="30000" dirty="0"/>
              <a:t>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Impact on performance for fixed problem size per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Stages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" y="1668930"/>
            <a:ext cx="7751618" cy="4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2x-5x improvement at p=1024 processors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dirty="0" smtClean="0"/>
              <a:t> per processor would hide growth</a:t>
            </a:r>
          </a:p>
          <a:p>
            <a:r>
              <a:rPr lang="en-US" dirty="0" smtClean="0"/>
              <a:t>METIS load balancing fails for p=1024, n=17:</a:t>
            </a:r>
          </a:p>
          <a:p>
            <a:endParaRPr lang="en-US" dirty="0"/>
          </a:p>
        </p:txBody>
      </p:sp>
      <p:pic>
        <p:nvPicPr>
          <p:cNvPr id="3" name="Picture 2" descr="weak_scaling_np4000_compare_SpMV_and_comm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33082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086" y="1961491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STEPS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1263" y="1951922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 descr="weak_scaling_np4000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06938"/>
            <a:ext cx="5496688" cy="401359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5815797"/>
            <a:ext cx="1628588" cy="5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</a:t>
            </a:r>
            <a:r>
              <a:rPr lang="en-US" dirty="0" smtClean="0"/>
              <a:t>Strong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global problem size with decreasing workloads</a:t>
            </a:r>
          </a:p>
          <a:p>
            <a:r>
              <a:rPr lang="en-US" dirty="0" err="1" smtClean="0"/>
              <a:t>MPI_Alltoallv</a:t>
            </a:r>
            <a:r>
              <a:rPr lang="en-US" dirty="0" smtClean="0"/>
              <a:t> is 2x faster when operating on one node. Slower otherwise.</a:t>
            </a:r>
            <a:endParaRPr lang="en-US" dirty="0"/>
          </a:p>
          <a:p>
            <a:r>
              <a:rPr lang="en-US" dirty="0" smtClean="0"/>
              <a:t>Near linear (ideal) scaling. </a:t>
            </a:r>
            <a:endParaRPr lang="en-US" dirty="0" smtClean="0"/>
          </a:p>
        </p:txBody>
      </p:sp>
      <p:pic>
        <p:nvPicPr>
          <p:cNvPr id="6" name="Picture 5" descr="strong_scaling_4M_regular_alltoallv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136452"/>
            <a:ext cx="5496688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27" y="1703294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8" name="Picture 7" descr="strong_scaling_speedup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13645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7027" y="1703294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Efficiency and Communication Overlap</a:t>
            </a:r>
            <a:endParaRPr lang="en-US" dirty="0"/>
          </a:p>
        </p:txBody>
      </p:sp>
      <p:pic>
        <p:nvPicPr>
          <p:cNvPr id="10" name="Picture 9" descr="strong_scaling_comm_only_4M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28" y="3111967"/>
            <a:ext cx="4467412" cy="3242234"/>
          </a:xfrm>
          <a:prstGeom prst="rect">
            <a:avLst/>
          </a:prstGeom>
        </p:spPr>
      </p:pic>
      <p:pic>
        <p:nvPicPr>
          <p:cNvPr id="7" name="Picture 6" descr="strong_scaling_efficiency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3" y="1488402"/>
            <a:ext cx="4348925" cy="3244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362" y="2171842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Efficiency: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265" y="5218669"/>
            <a:ext cx="32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Communication Time: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15" y="1895965"/>
            <a:ext cx="3228771" cy="80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588001"/>
            <a:ext cx="4011016" cy="5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 on Itasca</a:t>
            </a:r>
            <a:endParaRPr lang="en-US" dirty="0"/>
          </a:p>
        </p:txBody>
      </p:sp>
      <p:pic>
        <p:nvPicPr>
          <p:cNvPr id="4" name="Picture 3" descr="strong_scaling_gflops_4M_overlap_cpu_SpMV_and_comm_all_stenc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6" y="1928532"/>
            <a:ext cx="6633882" cy="462632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35" y="1600200"/>
            <a:ext cx="4219415" cy="3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Strong scaling</a:t>
            </a:r>
          </a:p>
          <a:p>
            <a:pPr lvl="1"/>
            <a:r>
              <a:rPr lang="en-US" dirty="0" smtClean="0"/>
              <a:t>Scales well aside from effects of contention IB network and insufficient problem size for large p.</a:t>
            </a:r>
          </a:p>
          <a:p>
            <a:r>
              <a:rPr lang="en-US" dirty="0" smtClean="0"/>
              <a:t>Weak scaling</a:t>
            </a:r>
          </a:p>
          <a:p>
            <a:pPr lvl="1"/>
            <a:r>
              <a:rPr lang="en-US" dirty="0" smtClean="0"/>
              <a:t>Code scales well for small stencil sizes.</a:t>
            </a:r>
          </a:p>
          <a:p>
            <a:pPr lvl="1"/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necessary to hide increasing cost of communication.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Align messages properly for best performance</a:t>
            </a:r>
          </a:p>
          <a:p>
            <a:pPr lvl="1"/>
            <a:r>
              <a:rPr lang="en-US" dirty="0" smtClean="0"/>
              <a:t>Possible FMM approach to limit communication between </a:t>
            </a:r>
            <a:r>
              <a:rPr lang="en-US" dirty="0" err="1" smtClean="0"/>
              <a:t>subddomains</a:t>
            </a:r>
            <a:r>
              <a:rPr lang="en-US" dirty="0" smtClean="0"/>
              <a:t> (Yokota et al. 2010)</a:t>
            </a:r>
          </a:p>
        </p:txBody>
      </p:sp>
    </p:spTree>
    <p:extLst>
      <p:ext uri="{BB962C8B-B14F-4D97-AF65-F5344CB8AC3E}">
        <p14:creationId xmlns:p14="http://schemas.microsoft.com/office/powerpoint/2010/main" val="209856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Communication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8" y="1600200"/>
            <a:ext cx="4467206" cy="1398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8" y="4024405"/>
            <a:ext cx="4467206" cy="149554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3741271" cy="4525963"/>
          </a:xfrm>
        </p:spPr>
        <p:txBody>
          <a:bodyPr/>
          <a:lstStyle/>
          <a:p>
            <a:r>
              <a:rPr lang="en-US" dirty="0" smtClean="0"/>
              <a:t>GPU adds transfers between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endParaRPr lang="en-US" dirty="0" smtClean="0"/>
          </a:p>
          <a:p>
            <a:r>
              <a:rPr lang="en-US" dirty="0" smtClean="0"/>
              <a:t>Run two </a:t>
            </a:r>
            <a:r>
              <a:rPr lang="en-US" dirty="0" err="1" smtClean="0"/>
              <a:t>OpenCL</a:t>
            </a:r>
            <a:r>
              <a:rPr lang="en-US" dirty="0" smtClean="0"/>
              <a:t> queues</a:t>
            </a:r>
          </a:p>
          <a:p>
            <a:pPr lvl="1"/>
            <a:r>
              <a:rPr lang="en-US" dirty="0" smtClean="0"/>
              <a:t>One for </a:t>
            </a:r>
            <a:r>
              <a:rPr lang="en-US" dirty="0" err="1" smtClean="0"/>
              <a:t>SpMV</a:t>
            </a:r>
            <a:r>
              <a:rPr lang="en-US" dirty="0" smtClean="0"/>
              <a:t>[Q\B]</a:t>
            </a:r>
          </a:p>
          <a:p>
            <a:pPr lvl="1"/>
            <a:r>
              <a:rPr lang="en-US" dirty="0" smtClean="0"/>
              <a:t>One for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r>
              <a:rPr lang="en-US" dirty="0" smtClean="0">
                <a:sym typeface="Wingdings"/>
              </a:rPr>
              <a:t>transfers and </a:t>
            </a:r>
            <a:r>
              <a:rPr lang="en-US" dirty="0" err="1" smtClean="0">
                <a:sym typeface="Wingdings"/>
              </a:rPr>
              <a:t>SpMV</a:t>
            </a:r>
            <a:r>
              <a:rPr lang="en-US" dirty="0" smtClean="0">
                <a:sym typeface="Wingdings"/>
              </a:rPr>
              <a:t>[B]</a:t>
            </a:r>
          </a:p>
          <a:p>
            <a:pPr lvl="1"/>
            <a:r>
              <a:rPr lang="en-US" dirty="0" smtClean="0">
                <a:sym typeface="Wingdings"/>
              </a:rPr>
              <a:t>Allows overlap of communication and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0703" y="2998630"/>
            <a:ext cx="30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MPI_Alltoallv</a:t>
            </a:r>
            <a:r>
              <a:rPr lang="en-US" dirty="0" smtClean="0"/>
              <a:t> (No Overlap)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0703" y="5519948"/>
            <a:ext cx="255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Overlapping Collective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Multi-GPU Strong Scaling Cosine Bell (</a:t>
            </a:r>
            <a:r>
              <a:rPr lang="en-US" sz="4400" dirty="0" err="1" smtClean="0"/>
              <a:t>Keeneland</a:t>
            </a:r>
            <a:r>
              <a:rPr lang="en-US" sz="4400" dirty="0" smtClean="0"/>
              <a:t> M2070)</a:t>
            </a:r>
            <a:endParaRPr lang="en-US" sz="4400" dirty="0"/>
          </a:p>
        </p:txBody>
      </p:sp>
      <p:pic>
        <p:nvPicPr>
          <p:cNvPr id="6" name="Picture 5" descr="gflops_1GPU_vs_NGPU_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1780068"/>
            <a:ext cx="4650795" cy="378472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5923016"/>
            <a:ext cx="5124824" cy="262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9362" y="1595402"/>
            <a:ext cx="204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CSR Matrix with </a:t>
            </a:r>
            <a:r>
              <a:rPr lang="en-US" dirty="0" err="1" smtClean="0"/>
              <a:t>MPI_Alltoallv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5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Strong Scaling (Cascade M2070s)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7" y="1640541"/>
            <a:ext cx="7906343" cy="3812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1294" y="5696786"/>
            <a:ext cx="752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Known issue on Cascade</a:t>
            </a:r>
            <a:r>
              <a:rPr lang="en-US" dirty="0" smtClean="0"/>
              <a:t>: a shared I/O hub between 4 GPUs serializes data transfers. Overlapping bypasses the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Bottleneck on multi-GPUs of same node is avoided with overlapping queues.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7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Presented the first distributed RBF-FD implementation</a:t>
            </a:r>
          </a:p>
          <a:p>
            <a:pPr lvl="1"/>
            <a:r>
              <a:rPr lang="en-US" dirty="0" smtClean="0"/>
              <a:t>Tuned MPI for decent scaling, still more optimizations possible</a:t>
            </a:r>
          </a:p>
          <a:p>
            <a:pPr lvl="1"/>
            <a:r>
              <a:rPr lang="en-US" dirty="0" smtClean="0"/>
              <a:t>First investigation for RBF-FD on GPU and Multi-GPU</a:t>
            </a:r>
          </a:p>
          <a:p>
            <a:r>
              <a:rPr lang="en-US" dirty="0" err="1" smtClean="0"/>
              <a:t>ViennaCL</a:t>
            </a:r>
            <a:r>
              <a:rPr lang="en-US" dirty="0" smtClean="0"/>
              <a:t> ELL format is appropriate for RBF-FD with fixed stencil size and achieves up to 8 GFLOP/sec (double precision) for a single </a:t>
            </a:r>
            <a:r>
              <a:rPr lang="en-US" dirty="0" err="1" smtClean="0"/>
              <a:t>SpMV</a:t>
            </a:r>
            <a:r>
              <a:rPr lang="en-US" dirty="0" smtClean="0"/>
              <a:t> (~43% of peak possible for </a:t>
            </a:r>
            <a:r>
              <a:rPr lang="en-US" dirty="0" err="1" smtClean="0"/>
              <a:t>SpMV</a:t>
            </a:r>
            <a:r>
              <a:rPr lang="en-US" dirty="0" smtClean="0"/>
              <a:t>).</a:t>
            </a:r>
          </a:p>
          <a:p>
            <a:r>
              <a:rPr lang="en-US" dirty="0" smtClean="0"/>
              <a:t>Overlapping communication and computation is essential</a:t>
            </a:r>
            <a:endParaRPr lang="en-US" dirty="0" smtClean="0"/>
          </a:p>
          <a:p>
            <a:pPr lvl="1"/>
            <a:r>
              <a:rPr lang="en-US" dirty="0"/>
              <a:t>Bottleneck </a:t>
            </a:r>
            <a:r>
              <a:rPr lang="en-US" dirty="0" smtClean="0"/>
              <a:t>on I/O-Hub connecting multiple-</a:t>
            </a:r>
            <a:r>
              <a:rPr lang="en-US" dirty="0"/>
              <a:t>GPUs </a:t>
            </a:r>
            <a:r>
              <a:rPr lang="en-US" dirty="0" smtClean="0"/>
              <a:t>on same </a:t>
            </a:r>
            <a:r>
              <a:rPr lang="en-US" dirty="0"/>
              <a:t>node is avoided with overlapping queues. </a:t>
            </a:r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 err="1" smtClean="0"/>
              <a:t>Hyperviscosity</a:t>
            </a:r>
            <a:r>
              <a:rPr lang="en-US" dirty="0" smtClean="0"/>
              <a:t> </a:t>
            </a:r>
            <a:r>
              <a:rPr lang="en-US" dirty="0"/>
              <a:t>parameters stabilize RBF-FD solutions to hyperbolic equations.</a:t>
            </a:r>
          </a:p>
          <a:p>
            <a:pPr lvl="1"/>
            <a:r>
              <a:rPr lang="en-US" dirty="0"/>
              <a:t>Convergence is demonstrated as function of 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1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of 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974353" y="1600200"/>
            <a:ext cx="471244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C++</a:t>
            </a:r>
          </a:p>
          <a:p>
            <a:pPr lvl="1"/>
            <a:r>
              <a:rPr lang="en-US" dirty="0" smtClean="0"/>
              <a:t>Armadillo (</a:t>
            </a:r>
            <a:r>
              <a:rPr lang="en-US" dirty="0" smtClean="0">
                <a:hlinkClick r:id="rId2"/>
              </a:rPr>
              <a:t>http://arma.sf.net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http://viennacl.sf.net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CUSP (</a:t>
            </a:r>
            <a:r>
              <a:rPr lang="en-US" dirty="0">
                <a:hlinkClick r:id="rId4"/>
              </a:rPr>
              <a:t>https://code.google.com/p/cusp-library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BOOST::</a:t>
            </a:r>
            <a:r>
              <a:rPr lang="en-US" dirty="0" err="1" smtClean="0"/>
              <a:t>uBLAS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http://www.boost.org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METIS (</a:t>
            </a:r>
            <a:r>
              <a:rPr lang="en-US" dirty="0" smtClean="0">
                <a:hlinkClick r:id="rId6"/>
              </a:rPr>
              <a:t>http://cs.umn.edu/~metis/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MPI (</a:t>
            </a:r>
            <a:r>
              <a:rPr lang="en-US" dirty="0" smtClean="0">
                <a:hlinkClick r:id="rId7"/>
              </a:rPr>
              <a:t>http://mpi-forum.org</a:t>
            </a:r>
            <a:r>
              <a:rPr lang="en-US" dirty="0" smtClean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endParaRPr lang="en-US" dirty="0"/>
          </a:p>
          <a:p>
            <a:r>
              <a:rPr lang="en-US" dirty="0" err="1"/>
              <a:t>Mathematica</a:t>
            </a:r>
            <a:endParaRPr lang="en-US" dirty="0"/>
          </a:p>
          <a:p>
            <a:r>
              <a:rPr lang="en-US" dirty="0" err="1"/>
              <a:t>OpenCL</a:t>
            </a:r>
            <a:r>
              <a:rPr lang="en-US" dirty="0"/>
              <a:t> </a:t>
            </a:r>
          </a:p>
          <a:p>
            <a:r>
              <a:rPr lang="en-US" dirty="0"/>
              <a:t>CUDA</a:t>
            </a:r>
          </a:p>
          <a:p>
            <a:r>
              <a:rPr lang="en-US" dirty="0" err="1"/>
              <a:t>ParaView</a:t>
            </a:r>
            <a:endParaRPr lang="en-US" dirty="0"/>
          </a:p>
          <a:p>
            <a:r>
              <a:rPr lang="en-US" dirty="0"/>
              <a:t>NCAR Command Language (NCL) and NCAR </a:t>
            </a:r>
            <a:r>
              <a:rPr lang="en-US" dirty="0" smtClean="0"/>
              <a:t>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67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  <a:endParaRPr lang="en-US" dirty="0" smtClean="0"/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50+ GFLOP/sec when running in single </a:t>
            </a:r>
            <a:r>
              <a:rPr lang="en-US" dirty="0" smtClean="0"/>
              <a:t>precision</a:t>
            </a:r>
            <a:endParaRPr lang="en-US" dirty="0" smtClean="0"/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cards)</a:t>
            </a:r>
          </a:p>
          <a:p>
            <a:r>
              <a:rPr lang="en-US" dirty="0" smtClean="0"/>
              <a:t>Improve communication by properly aligning/padding MPI messages</a:t>
            </a:r>
          </a:p>
          <a:p>
            <a:r>
              <a:rPr lang="en-US" dirty="0" smtClean="0"/>
              <a:t>Consider FMM approach for RBF-FD</a:t>
            </a:r>
          </a:p>
        </p:txBody>
      </p:sp>
    </p:spTree>
    <p:extLst>
      <p:ext uri="{BB962C8B-B14F-4D97-AF65-F5344CB8AC3E}">
        <p14:creationId xmlns:p14="http://schemas.microsoft.com/office/powerpoint/2010/main" val="370403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sz="4400" dirty="0" smtClean="0"/>
              <a:t>Continued and Future Work </a:t>
            </a:r>
            <a:r>
              <a:rPr lang="en-US" sz="4400" dirty="0" smtClean="0"/>
              <a:t>III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 K40*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</a:t>
            </a:r>
            <a:r>
              <a:rPr lang="en-US" dirty="0" smtClean="0"/>
              <a:t>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13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35" y="2541513"/>
            <a:ext cx="7829176" cy="15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ultiCPU_cos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2808940"/>
            <a:ext cx="4673329" cy="3686362"/>
          </a:xfrm>
          <a:prstGeom prst="rect">
            <a:avLst/>
          </a:prstGeom>
        </p:spPr>
      </p:pic>
      <p:pic>
        <p:nvPicPr>
          <p:cNvPr id="4" name="Picture 3" descr="multiGPU_warp_cos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6" y="1488402"/>
            <a:ext cx="5190564" cy="40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Cosine Custom Kernel GFLOP/sec</a:t>
            </a:r>
            <a:endParaRPr lang="en-US" dirty="0"/>
          </a:p>
        </p:txBody>
      </p:sp>
      <p:pic>
        <p:nvPicPr>
          <p:cNvPr id="5" name="Picture 4" descr="gflops_1CPU_vs_NCP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47" y="2446480"/>
            <a:ext cx="4146529" cy="33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Event Queues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014915" cy="4525963"/>
          </a:xfrm>
        </p:spPr>
        <p:txBody>
          <a:bodyPr/>
          <a:lstStyle/>
          <a:p>
            <a:r>
              <a:rPr lang="en-US" dirty="0" smtClean="0"/>
              <a:t>Queues allow non-blocking kernel launches</a:t>
            </a:r>
          </a:p>
          <a:p>
            <a:r>
              <a:rPr lang="en-US" dirty="0" smtClean="0"/>
              <a:t>Concurrent kernel execution (on Fermi and </a:t>
            </a:r>
            <a:r>
              <a:rPr lang="en-US" dirty="0" err="1" smtClean="0"/>
              <a:t>Kepler</a:t>
            </a:r>
            <a:r>
              <a:rPr lang="en-US" dirty="0" smtClean="0"/>
              <a:t> GPUs)</a:t>
            </a:r>
          </a:p>
          <a:p>
            <a:r>
              <a:rPr lang="en-US" dirty="0" smtClean="0"/>
              <a:t>Shared memory pool between queues.</a:t>
            </a:r>
            <a:endParaRPr lang="en-US" dirty="0"/>
          </a:p>
        </p:txBody>
      </p:sp>
      <p:pic>
        <p:nvPicPr>
          <p:cNvPr id="6" name="Picture 5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1939255"/>
            <a:ext cx="5288872" cy="1635491"/>
          </a:xfrm>
          <a:prstGeom prst="rect">
            <a:avLst/>
          </a:prstGeom>
        </p:spPr>
      </p:pic>
      <p:pic>
        <p:nvPicPr>
          <p:cNvPr id="7" name="Picture 6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3828956"/>
            <a:ext cx="5288872" cy="1635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2115" y="5827059"/>
            <a:ext cx="490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courtesy of </a:t>
            </a:r>
            <a:r>
              <a:rPr lang="en-US" sz="1400" dirty="0" err="1" smtClean="0"/>
              <a:t>Gerstmann</a:t>
            </a:r>
            <a:r>
              <a:rPr lang="en-US" sz="1400" dirty="0" smtClean="0"/>
              <a:t>, 2009. </a:t>
            </a:r>
            <a:r>
              <a:rPr lang="en-US" sz="1400" i="1" dirty="0"/>
              <a:t>Advanced </a:t>
            </a:r>
            <a:r>
              <a:rPr lang="en-US" sz="1400" i="1" dirty="0" err="1"/>
              <a:t>OpenCL</a:t>
            </a:r>
            <a:r>
              <a:rPr lang="en-US" sz="1400" i="1" dirty="0"/>
              <a:t> Event Model </a:t>
            </a:r>
            <a:r>
              <a:rPr lang="en-US" sz="1400" i="1" dirty="0" smtClean="0"/>
              <a:t>Usage</a:t>
            </a:r>
            <a:r>
              <a:rPr lang="en-US" sz="1400" dirty="0"/>
              <a:t> </a:t>
            </a:r>
            <a:r>
              <a:rPr lang="en-US" sz="1400" dirty="0" smtClean="0"/>
              <a:t>(tutorial slides)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1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3107</TotalTime>
  <Words>1993</Words>
  <Application>Microsoft Macintosh PowerPoint</Application>
  <PresentationFormat>On-screen Show (4:3)</PresentationFormat>
  <Paragraphs>328</Paragraphs>
  <Slides>79</Slides>
  <Notes>12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OpenCL Event Queues</vt:lpstr>
      <vt:lpstr>Target: GPU Cluster</vt:lpstr>
      <vt:lpstr>Multi-GPU Concerns</vt:lpstr>
      <vt:lpstr>What is an RBF?</vt:lpstr>
      <vt:lpstr>RBF-Interpolation</vt:lpstr>
      <vt:lpstr>Pros/Cons of RBF Methods</vt:lpstr>
      <vt:lpstr>RBF-generated Finite Differences (RBF-FD)</vt:lpstr>
      <vt:lpstr>What Kind of Stencils?</vt:lpstr>
      <vt:lpstr>Differentiation Matrix (DM)</vt:lpstr>
      <vt:lpstr>Multiple Linear Operators</vt:lpstr>
      <vt:lpstr>Some Weight Operators</vt:lpstr>
      <vt:lpstr>RBF-FD for Time-Dependent PDEs</vt:lpstr>
      <vt:lpstr>Unit Sphere Test Grids </vt:lpstr>
      <vt:lpstr>Related Work on Multi-GPU</vt:lpstr>
      <vt:lpstr>Verification</vt:lpstr>
      <vt:lpstr>Support Parameter</vt:lpstr>
      <vt:lpstr>Vortex Roll-Up</vt:lpstr>
      <vt:lpstr>PowerPoint Presentation</vt:lpstr>
      <vt:lpstr>Convergence (Vortex Roll-Up)</vt:lpstr>
      <vt:lpstr>Cosine Bell Advection</vt:lpstr>
      <vt:lpstr>PowerPoint Presentation</vt:lpstr>
      <vt:lpstr>Stability and Convergence of Cosine Bell Advection</vt:lpstr>
      <vt:lpstr>Neighbor Query</vt:lpstr>
      <vt:lpstr>kD-Tree</vt:lpstr>
      <vt:lpstr>Fixed Grid</vt:lpstr>
      <vt:lpstr>Fixed Grid Impact</vt:lpstr>
      <vt:lpstr>Other Orderings</vt:lpstr>
      <vt:lpstr>PowerPoint Presentation</vt:lpstr>
      <vt:lpstr>PowerPoint Presentation</vt:lpstr>
      <vt:lpstr>Fixed Grid Improvements</vt:lpstr>
      <vt:lpstr>Roofline Model (Williams et al. 2009)</vt:lpstr>
      <vt:lpstr>GPU Comparison</vt:lpstr>
      <vt:lpstr>Custom RK4</vt:lpstr>
      <vt:lpstr>One Thread per Stencil</vt:lpstr>
      <vt:lpstr>One Warp per Stencil</vt:lpstr>
      <vt:lpstr>Custom Kernel Performance (Keeneland M2070)</vt:lpstr>
      <vt:lpstr>ViennaCL</vt:lpstr>
      <vt:lpstr>Memory Compression (Sparse Storage)</vt:lpstr>
      <vt:lpstr>Single GPU</vt:lpstr>
      <vt:lpstr>Peak ELL GFLOP/sec on Single GPU</vt:lpstr>
      <vt:lpstr>Future Work for GPU SpMV Performance</vt:lpstr>
      <vt:lpstr>Performance Portability? Intel Phi</vt:lpstr>
      <vt:lpstr>Preliminary Data: Intel Phi</vt:lpstr>
      <vt:lpstr>Domain Decomposition</vt:lpstr>
      <vt:lpstr>Load Balancing with METIS</vt:lpstr>
      <vt:lpstr>Node Ordering and Index Sets</vt:lpstr>
      <vt:lpstr>Data Movement for Multi-GPU</vt:lpstr>
      <vt:lpstr>Multi-CPU Weak Scaling</vt:lpstr>
      <vt:lpstr>MPI Stages</vt:lpstr>
      <vt:lpstr>Multi-CPU Weak Scaling</vt:lpstr>
      <vt:lpstr>Multi-CPU Strong Scaling</vt:lpstr>
      <vt:lpstr>Strong Scaling Efficiency and Communication Overlap</vt:lpstr>
      <vt:lpstr>Achieved GFLOP/sec on Itasca</vt:lpstr>
      <vt:lpstr>Multi-CPU Summary</vt:lpstr>
      <vt:lpstr>Multi-GPU Communication</vt:lpstr>
      <vt:lpstr>Multi-GPU Strong Scaling Cosine Bell (Keeneland M2070)</vt:lpstr>
      <vt:lpstr>Multi-GPU Strong Scaling (Cascade M2070s)</vt:lpstr>
      <vt:lpstr>Multi-GPU Summary</vt:lpstr>
      <vt:lpstr>Conclusions</vt:lpstr>
      <vt:lpstr>Conclusions II</vt:lpstr>
      <vt:lpstr>Community Outreach</vt:lpstr>
      <vt:lpstr>Survey of Technologies Used</vt:lpstr>
      <vt:lpstr>Current and Future Work</vt:lpstr>
      <vt:lpstr>Current and Future Work II</vt:lpstr>
      <vt:lpstr>Continued and Future Work III</vt:lpstr>
      <vt:lpstr>Questions?</vt:lpstr>
      <vt:lpstr>PowerPoint Presentation</vt:lpstr>
      <vt:lpstr>Extras</vt:lpstr>
      <vt:lpstr>PowerPoint Presentation</vt:lpstr>
      <vt:lpstr>PowerPoint Presentation</vt:lpstr>
      <vt:lpstr>RBF-GA (Preliminary Results)</vt:lpstr>
      <vt:lpstr>Keeneland Cosine Custom Kernel GFLOP/sec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370</cp:revision>
  <dcterms:created xsi:type="dcterms:W3CDTF">2013-11-04T16:11:00Z</dcterms:created>
  <dcterms:modified xsi:type="dcterms:W3CDTF">2013-11-06T19:58:58Z</dcterms:modified>
</cp:coreProperties>
</file>